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17"/>
    <p:restoredTop sz="93825"/>
  </p:normalViewPr>
  <p:slideViewPr>
    <p:cSldViewPr snapToGrid="0" snapToObjects="1">
      <p:cViewPr varScale="1">
        <p:scale>
          <a:sx n="69" d="100"/>
          <a:sy n="69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AAE8-ADCB-A447-BE55-F9E56594E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92BFD-B012-AD4D-8B69-769C31B2E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97036-41FE-4B41-BBB0-EB12D594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F36D0-AEEB-044A-86C1-4E364AC5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DAE4B-D828-5741-8241-D7447026B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CBCB-431C-7548-BE0F-567B0ECA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0DEF0-9371-3044-A1BA-FD21748AA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24F35-15AF-5F4D-B3D7-5734FA58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B1A00-5A65-F740-911F-40C51B47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3C303-4703-8A4D-9A87-6CC67375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6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EC6285-F361-C649-AB14-9DA1707A8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D251B-4820-5D4E-B461-AD2C9B284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4DBCB-D77A-9141-86A9-5C20E822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FB6B0-B3D8-4446-8064-C7706315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BA343-E2FA-584A-8AEB-CA3B865F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9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A095-EA77-424A-8A54-5F2FA1CC4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4172F-D51C-DF42-9E75-F8C2C4237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1FE0E-B38E-F64C-A1DC-D772905D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B592F-DD40-A249-BF63-9AF6CAD5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4D4BA-3B8C-B14D-A48A-B48AFFA0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2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FFC0-EDBB-E34F-BAFD-61B2DFEF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2FE25-1157-2541-BBE9-3F8AABB17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09459-57ED-B44E-BA59-B0FCBCD4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2A650-6D9C-8142-966D-55F0452E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01511-70C5-B347-B93C-D1983C895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DD754-B430-DC41-9092-D95073B0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D9147-95A7-8549-9F7C-14D10FFB6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99138-695E-C440-BD57-73803C1B9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E54D1-B291-7F40-A619-48C83A53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D57E9-8732-5F4D-8D3B-1B982B9A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C3835-7B4A-1740-939D-9EB4D2C4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5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DED8-8060-B342-A6D3-5EC9C0B2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8F588-2023-1E4A-AFCD-AAFF56FED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EDF46-2276-514D-B74E-71517B04F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830478-9072-2347-AD0D-013EA1564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2F596-0CED-9E4B-B5E3-A777A5217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D9464-B43B-D945-B568-D9E296C8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C32556-CC23-8341-B528-D42686598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D6151-18B8-1147-9653-A4DCD749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8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09453-7D6F-224A-A4DA-FC40C6FD0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D3BE8-CB7E-AF40-9930-935AD6BF5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CC48B-09D8-CF44-9EB6-146F12FF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6D30A-8E3D-5142-8F1B-A7FA7946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CB9430-8667-9141-88BD-953C74A1F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5CF676-7D95-D140-B04B-482F9504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997D6-65B2-A849-AFB4-335CE281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1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312F-F9E1-5E4F-9BDB-E504BDE8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92F1C-9C05-2644-9F6B-8308AA2DC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D5610-D04C-934D-9720-BBB82830A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1AB6A-D38D-184E-BDF4-A6D755D5D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C5AAF-F8EE-524B-B356-48603799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E6FA5-5D75-9241-8461-6D30CE41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0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E3AD-C953-E046-8D1E-046FE6BB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56EE2B-5238-0847-A315-386FC476E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01CDA-45F0-F64A-B789-1DE2877AE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62323-16B9-9340-9FC3-0A105EEB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9A88A-2838-3F4A-91E4-D39D4BAB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9B162-85EF-C548-A329-957530DF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025329-7F3D-E74D-8AED-F034F47B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01085-C6ED-A24E-AEA9-3A9A7F999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68D9-DE5B-2E45-9246-A1CFE6CA4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778E5-31D8-D843-A16C-D65B26BD7B3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D4D98-24D5-104F-A2DB-2BBA9DB51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84FD3-975A-E24D-AD20-597029B73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4E28-8C45-184E-ABAE-43665423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community/schools-childcare/index.html" TargetMode="External"/><Relationship Id="rId3" Type="http://schemas.openxmlformats.org/officeDocument/2006/relationships/hyperlink" Target="https://coronavirus.health.ok.gov/articles/osdh-issues-new-covid-19-guidance-oklahoma-child-care-facilities" TargetMode="External"/><Relationship Id="rId7" Type="http://schemas.openxmlformats.org/officeDocument/2006/relationships/hyperlink" Target="https://www.cdc.gov/coronavirus/2019-ncov/index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ronavirus.health.ok.gov/sites/g/files/gmc786/f/er_messaging-eng.jpg" TargetMode="External"/><Relationship Id="rId5" Type="http://schemas.openxmlformats.org/officeDocument/2006/relationships/hyperlink" Target="https://coronavirus.health.ok.gov/sites/g/files/gmc786/f/20081oc_-_coronavirus_guidance_for_health_care_providers-final.pdf" TargetMode="External"/><Relationship Id="rId10" Type="http://schemas.openxmlformats.org/officeDocument/2006/relationships/hyperlink" Target="https://www.cdc.gov/coronavirus/2019-ncov/downloads/community-mitigation-strategy.pdf" TargetMode="External"/><Relationship Id="rId4" Type="http://schemas.openxmlformats.org/officeDocument/2006/relationships/hyperlink" Target="https://govstatus.egov.com/oklahoma-coronavirus-information" TargetMode="External"/><Relationship Id="rId9" Type="http://schemas.openxmlformats.org/officeDocument/2006/relationships/hyperlink" Target="https://www.cdc.gov/coronavirus/2019-ncov/communication/factsheets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ho.int/emergencies/diseases/novel-coronavirus-2019/technical-guidance" TargetMode="External"/><Relationship Id="rId3" Type="http://schemas.openxmlformats.org/officeDocument/2006/relationships/hyperlink" Target="https://www.capc.org/toolkits/covid-19-response-resources/?fbclid=IwAR3yJM7wgHnbIram3kckfJCRuFFxjW9fDNrdKyy8JkkpDHVHWQH-Vi6Sdhk" TargetMode="External"/><Relationship Id="rId7" Type="http://schemas.openxmlformats.org/officeDocument/2006/relationships/hyperlink" Target="https://www.who.int/emergencies/diseases/novel-coronavirus-2019/technical-guidance/patient-manage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ho.int/emergencies/diseases/novel-coronavirus-2019/technical-guidance/critical-preparedness-readiness-and-response-actions-for-covid-19" TargetMode="External"/><Relationship Id="rId5" Type="http://schemas.openxmlformats.org/officeDocument/2006/relationships/hyperlink" Target="https://coronavirus.health.ok.gov/sites/g/files/gmc786/f/mentalhealthresources-01.png" TargetMode="External"/><Relationship Id="rId4" Type="http://schemas.openxmlformats.org/officeDocument/2006/relationships/hyperlink" Target="https://211oklahoma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h.gov/health-information/coronavir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ulsa-health.org/COVID19" TargetMode="External"/><Relationship Id="rId4" Type="http://schemas.openxmlformats.org/officeDocument/2006/relationships/hyperlink" Target="https://www.nfid.org/infectious-diseases/coronavirus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h.gov/health-information/coronavir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tulsa-health.org/COVID19" TargetMode="External"/><Relationship Id="rId4" Type="http://schemas.openxmlformats.org/officeDocument/2006/relationships/hyperlink" Target="https://www.nfid.org/infectious-diseases/coronavirus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ulsa-health.org/sites/default/files/2020-03/20078OC%20-%20Coronavirus%20Guidance%20for%20Colleges%20and%20Universities-FIN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coronavirus/2019-ncov/community/schools-childcare/guidance-for-schools.html" TargetMode="External"/><Relationship Id="rId5" Type="http://schemas.openxmlformats.org/officeDocument/2006/relationships/hyperlink" Target="https://www.cdc.gov/coronavirus/2019-ncov/community/schools-childcare/index.html" TargetMode="External"/><Relationship Id="rId4" Type="http://schemas.openxmlformats.org/officeDocument/2006/relationships/hyperlink" Target="https://www.tulsa-health.org/sites/default/files/2020-03/031620_Schools_Childcare_Guidance_EN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CA72E-7D99-B349-98A9-C2C023427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68" y="1178945"/>
            <a:ext cx="7864588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Oklahoma State Department of Health (OSDH) </a:t>
            </a:r>
            <a:r>
              <a:rPr lang="en-US" sz="22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COVID-19 Resources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A16144-4265-E44E-BC73-D412417B650D}"/>
              </a:ext>
            </a:extLst>
          </p:cNvPr>
          <p:cNvSpPr txBox="1"/>
          <p:nvPr/>
        </p:nvSpPr>
        <p:spPr>
          <a:xfrm>
            <a:off x="73648" y="1679716"/>
            <a:ext cx="10130971" cy="359552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OSDH guide of recommendations for healthcare providers and facilities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C4DBE-886A-2F4A-9672-977EB1934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48" y="49984"/>
            <a:ext cx="4866142" cy="550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B2FACF-9290-E445-A653-8EA6C4EE492A}"/>
              </a:ext>
            </a:extLst>
          </p:cNvPr>
          <p:cNvSpPr txBox="1"/>
          <p:nvPr/>
        </p:nvSpPr>
        <p:spPr>
          <a:xfrm>
            <a:off x="4394200" y="743028"/>
            <a:ext cx="34035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COVID-19 Resources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429507-17D7-064B-8740-AB03CBF52953}"/>
              </a:ext>
            </a:extLst>
          </p:cNvPr>
          <p:cNvSpPr txBox="1"/>
          <p:nvPr/>
        </p:nvSpPr>
        <p:spPr>
          <a:xfrm>
            <a:off x="73648" y="2429139"/>
            <a:ext cx="10130971" cy="359552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OSDH guide for childcare facilities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90208F-1477-E849-8A09-EE160602ECBB}"/>
              </a:ext>
            </a:extLst>
          </p:cNvPr>
          <p:cNvSpPr txBox="1"/>
          <p:nvPr/>
        </p:nvSpPr>
        <p:spPr>
          <a:xfrm>
            <a:off x="73648" y="2991045"/>
            <a:ext cx="10130971" cy="359552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OSDH Oklahoma COVID-19 Resource Page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FF56BE-D2B6-3C48-AD5D-4219D863C727}"/>
              </a:ext>
            </a:extLst>
          </p:cNvPr>
          <p:cNvSpPr txBox="1"/>
          <p:nvPr/>
        </p:nvSpPr>
        <p:spPr>
          <a:xfrm>
            <a:off x="73648" y="3520174"/>
            <a:ext cx="10130971" cy="359552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OSDH flyer to avoid ER unless essential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8368E-0E56-5E4D-883B-0E11C6C9C1F2}"/>
              </a:ext>
            </a:extLst>
          </p:cNvPr>
          <p:cNvSpPr txBox="1"/>
          <p:nvPr/>
        </p:nvSpPr>
        <p:spPr>
          <a:xfrm>
            <a:off x="885258" y="2644900"/>
            <a:ext cx="1087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https://coronavirus.health.ok.gov/articles/osdh-issues-new-covid-19-guidance-oklahoma-child-care-facilities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AB71AF-72AB-CD4C-9E6C-325E0DDD90C0}"/>
              </a:ext>
            </a:extLst>
          </p:cNvPr>
          <p:cNvSpPr txBox="1"/>
          <p:nvPr/>
        </p:nvSpPr>
        <p:spPr>
          <a:xfrm>
            <a:off x="885258" y="3188971"/>
            <a:ext cx="9506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https://govstatus.egov.com/oklahoma-coronavirus-information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B5D703-0B2F-7845-ABE6-E826B72A0D6B}"/>
              </a:ext>
            </a:extLst>
          </p:cNvPr>
          <p:cNvSpPr txBox="1"/>
          <p:nvPr/>
        </p:nvSpPr>
        <p:spPr>
          <a:xfrm>
            <a:off x="885258" y="1868652"/>
            <a:ext cx="1134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https://coronavirus.health.ok.gov/sites/g/files/gmc786/f/20081oc_-_coronavirus_guidance_for_health_care_providers-final.pdf</a:t>
            </a:r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834169-0937-664B-8056-B5BB7C6CBE8C}"/>
              </a:ext>
            </a:extLst>
          </p:cNvPr>
          <p:cNvSpPr txBox="1"/>
          <p:nvPr/>
        </p:nvSpPr>
        <p:spPr>
          <a:xfrm>
            <a:off x="885258" y="3750102"/>
            <a:ext cx="999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6"/>
              </a:rPr>
              <a:t>https://coronavirus.health.ok.gov/sites/g/files/gmc786/f/er_messaging-eng.jpg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F6F4E597-B920-1043-8B78-559735832856}"/>
              </a:ext>
            </a:extLst>
          </p:cNvPr>
          <p:cNvSpPr txBox="1">
            <a:spLocks/>
          </p:cNvSpPr>
          <p:nvPr/>
        </p:nvSpPr>
        <p:spPr>
          <a:xfrm>
            <a:off x="118268" y="3984891"/>
            <a:ext cx="6458971" cy="555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200" u="sng" dirty="0">
                <a:solidFill>
                  <a:schemeClr val="accent2"/>
                </a:solidFill>
              </a:rPr>
              <a:t>Centers for Disease Control (CDC)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725723-4E74-A245-A567-E0A21168C59C}"/>
              </a:ext>
            </a:extLst>
          </p:cNvPr>
          <p:cNvSpPr txBox="1"/>
          <p:nvPr/>
        </p:nvSpPr>
        <p:spPr>
          <a:xfrm>
            <a:off x="98424" y="4370005"/>
            <a:ext cx="777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home webpage on COVID-19 resources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6BC6755-B6C7-FA4E-BF0D-6FB745574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258" y="4715566"/>
            <a:ext cx="6906491" cy="6368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hlinkClick r:id="rId7"/>
              </a:rPr>
              <a:t>https://www.cdc.gov/coronavirus/2019-ncov/index.html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9EB88B-AE57-CF4A-848E-5CE54BCDD207}"/>
              </a:ext>
            </a:extLst>
          </p:cNvPr>
          <p:cNvSpPr txBox="1"/>
          <p:nvPr/>
        </p:nvSpPr>
        <p:spPr>
          <a:xfrm>
            <a:off x="73648" y="4950505"/>
            <a:ext cx="755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guidance for school settings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77FC46-538E-C54B-AC86-29804F52B6B6}"/>
              </a:ext>
            </a:extLst>
          </p:cNvPr>
          <p:cNvSpPr txBox="1"/>
          <p:nvPr/>
        </p:nvSpPr>
        <p:spPr>
          <a:xfrm>
            <a:off x="870630" y="5198313"/>
            <a:ext cx="8461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8"/>
              </a:rPr>
              <a:t>https://www.cdc.gov/coronavirus/2019-ncov/community/schools-childcare/index.html</a:t>
            </a:r>
            <a:endParaRPr lang="en-US" dirty="0"/>
          </a:p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DADCED-2C3E-4E45-8FE7-5B96EC9CBCC4}"/>
              </a:ext>
            </a:extLst>
          </p:cNvPr>
          <p:cNvSpPr txBox="1"/>
          <p:nvPr/>
        </p:nvSpPr>
        <p:spPr>
          <a:xfrm>
            <a:off x="73648" y="5520910"/>
            <a:ext cx="678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print resources for COVID-19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52A1CBE-1F3F-6E4F-B7B2-B3B67BF54C75}"/>
              </a:ext>
            </a:extLst>
          </p:cNvPr>
          <p:cNvSpPr txBox="1"/>
          <p:nvPr/>
        </p:nvSpPr>
        <p:spPr>
          <a:xfrm>
            <a:off x="885258" y="5758802"/>
            <a:ext cx="8447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9"/>
              </a:rPr>
              <a:t>https://www.cdc.gov/coronavirus/2019-ncov/communication/factsheets.html</a:t>
            </a:r>
            <a:endParaRPr lang="en-US" dirty="0"/>
          </a:p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A16659-4A07-D041-BDFB-28EDDDAC5592}"/>
              </a:ext>
            </a:extLst>
          </p:cNvPr>
          <p:cNvSpPr txBox="1"/>
          <p:nvPr/>
        </p:nvSpPr>
        <p:spPr>
          <a:xfrm>
            <a:off x="102450" y="6058726"/>
            <a:ext cx="999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implementation of mitigation strategies for communities with COVID-19 Transmission 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47F153-CE39-DD42-8E6E-38641C5AF46C}"/>
              </a:ext>
            </a:extLst>
          </p:cNvPr>
          <p:cNvSpPr txBox="1"/>
          <p:nvPr/>
        </p:nvSpPr>
        <p:spPr>
          <a:xfrm>
            <a:off x="870630" y="6277192"/>
            <a:ext cx="9928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0"/>
              </a:rPr>
              <a:t>https://www.cdc.gov/coronavirus/2019-ncov/downloads/community-mitigation-strategy.pdf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8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8DDC8-B7C1-2E47-8BE8-ABD84DE912CD}"/>
              </a:ext>
            </a:extLst>
          </p:cNvPr>
          <p:cNvSpPr txBox="1"/>
          <p:nvPr/>
        </p:nvSpPr>
        <p:spPr>
          <a:xfrm>
            <a:off x="118269" y="1801996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accent2"/>
                </a:solidFill>
              </a:rPr>
              <a:t>-</a:t>
            </a:r>
            <a:r>
              <a:rPr lang="en-US" sz="2200" dirty="0"/>
              <a:t> </a:t>
            </a:r>
            <a:r>
              <a:rPr lang="en-US" dirty="0"/>
              <a:t>COVID-19 Palliative Care toolkit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C4DBE-886A-2F4A-9672-977EB1934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69" y="53043"/>
            <a:ext cx="4866142" cy="550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1EACC4-C652-6D42-9ABB-513788D623DB}"/>
              </a:ext>
            </a:extLst>
          </p:cNvPr>
          <p:cNvSpPr txBox="1"/>
          <p:nvPr/>
        </p:nvSpPr>
        <p:spPr>
          <a:xfrm>
            <a:off x="3485083" y="719082"/>
            <a:ext cx="6152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COVID-19 Resources Continued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B098DD-26C8-D84F-8D19-133949BF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05" y="2105513"/>
            <a:ext cx="12239654" cy="563211"/>
          </a:xfrm>
        </p:spPr>
        <p:txBody>
          <a:bodyPr wrap="square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hlinkClick r:id="rId3"/>
              </a:rPr>
              <a:t>https://www.capc.org/toolkits/covid-19-response-resources/?fbclid=IwAR3yJM7wgHnbIram3kckfJCRuFFxjW9fDNrdKyy8JkkpDHVHWQH-Vi6Sdhk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5D0C51A-44AF-B348-946D-68447330B623}"/>
              </a:ext>
            </a:extLst>
          </p:cNvPr>
          <p:cNvSpPr txBox="1">
            <a:spLocks/>
          </p:cNvSpPr>
          <p:nvPr/>
        </p:nvSpPr>
        <p:spPr>
          <a:xfrm>
            <a:off x="118268" y="1328748"/>
            <a:ext cx="7181692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Center to Advance Palliative Care (CAPC)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39640BD-B3CA-E94B-9CB2-41AAB14F1F3A}"/>
              </a:ext>
            </a:extLst>
          </p:cNvPr>
          <p:cNvSpPr txBox="1">
            <a:spLocks/>
          </p:cNvSpPr>
          <p:nvPr/>
        </p:nvSpPr>
        <p:spPr>
          <a:xfrm>
            <a:off x="118269" y="2606220"/>
            <a:ext cx="2429549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200" b="1" u="sng" dirty="0">
                <a:solidFill>
                  <a:schemeClr val="accent2"/>
                </a:solidFill>
              </a:rPr>
              <a:t>COVID-19 </a:t>
            </a:r>
            <a:r>
              <a:rPr lang="en-US" sz="2200" u="sng" dirty="0">
                <a:solidFill>
                  <a:schemeClr val="accent2"/>
                </a:solidFill>
              </a:rPr>
              <a:t>Helplines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D86478-ABDA-7F47-BEBC-72CB831A5954}"/>
              </a:ext>
            </a:extLst>
          </p:cNvPr>
          <p:cNvSpPr txBox="1"/>
          <p:nvPr/>
        </p:nvSpPr>
        <p:spPr>
          <a:xfrm>
            <a:off x="540717" y="3080508"/>
            <a:ext cx="5777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https://211oklahoma.org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3704DA-123F-294F-A8A6-03502D8773F1}"/>
              </a:ext>
            </a:extLst>
          </p:cNvPr>
          <p:cNvSpPr txBox="1"/>
          <p:nvPr/>
        </p:nvSpPr>
        <p:spPr>
          <a:xfrm>
            <a:off x="540717" y="3412291"/>
            <a:ext cx="8657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https://coronavirus.health.ok.gov/sites/g/files/gmc786/f/mentalhealthresources-01.png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F753A98-BC9A-B641-9CEE-8C5E2DD4734D}"/>
              </a:ext>
            </a:extLst>
          </p:cNvPr>
          <p:cNvSpPr txBox="1">
            <a:spLocks/>
          </p:cNvSpPr>
          <p:nvPr/>
        </p:nvSpPr>
        <p:spPr>
          <a:xfrm>
            <a:off x="147874" y="3641545"/>
            <a:ext cx="6674417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World Health Organization (WHO)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  <a:r>
              <a:rPr lang="en-US" sz="2200" u="sng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EE0B95-50E3-6D40-97FE-8D6205D3E303}"/>
              </a:ext>
            </a:extLst>
          </p:cNvPr>
          <p:cNvSpPr txBox="1"/>
          <p:nvPr/>
        </p:nvSpPr>
        <p:spPr>
          <a:xfrm>
            <a:off x="540717" y="4445101"/>
            <a:ext cx="10806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6"/>
              </a:rPr>
              <a:t>https://www.who.int/emergencies/diseases/novel-coronavirus-2019/technical-guidance/critical-preparedness-readiness-and-response-actions-for-covid-19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819E3B-9947-8344-B8B9-C820E5454223}"/>
              </a:ext>
            </a:extLst>
          </p:cNvPr>
          <p:cNvSpPr txBox="1"/>
          <p:nvPr/>
        </p:nvSpPr>
        <p:spPr>
          <a:xfrm>
            <a:off x="147874" y="4163509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accent2"/>
                </a:solidFill>
              </a:rPr>
              <a:t>-</a:t>
            </a:r>
            <a:r>
              <a:rPr lang="en-US" sz="2200" dirty="0"/>
              <a:t> </a:t>
            </a:r>
            <a:r>
              <a:rPr lang="en-US" dirty="0"/>
              <a:t>Critical preparedness, readiness, and response actions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751A67-6F5A-6B4E-B679-D262897D126B}"/>
              </a:ext>
            </a:extLst>
          </p:cNvPr>
          <p:cNvSpPr txBox="1"/>
          <p:nvPr/>
        </p:nvSpPr>
        <p:spPr>
          <a:xfrm>
            <a:off x="147874" y="5040244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accent2"/>
                </a:solidFill>
              </a:rPr>
              <a:t>-</a:t>
            </a:r>
            <a:r>
              <a:rPr lang="en-US" sz="2200" dirty="0"/>
              <a:t> </a:t>
            </a:r>
            <a:r>
              <a:rPr lang="en-US" dirty="0"/>
              <a:t>Clinical care; Patient management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17727-C200-6C49-9B97-A01B45366D0D}"/>
              </a:ext>
            </a:extLst>
          </p:cNvPr>
          <p:cNvSpPr txBox="1"/>
          <p:nvPr/>
        </p:nvSpPr>
        <p:spPr>
          <a:xfrm>
            <a:off x="540717" y="5344586"/>
            <a:ext cx="106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https://www.who.int/emergencies/diseases/novel-coronavirus-2019/technical-guidance/patient-management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1B3F63-6FFD-4D48-8859-78D7BCCBF4F0}"/>
              </a:ext>
            </a:extLst>
          </p:cNvPr>
          <p:cNvSpPr txBox="1"/>
          <p:nvPr/>
        </p:nvSpPr>
        <p:spPr>
          <a:xfrm>
            <a:off x="147874" y="5730908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Technical guidance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44CCE-401B-6841-9873-4585C1140BF3}"/>
              </a:ext>
            </a:extLst>
          </p:cNvPr>
          <p:cNvSpPr txBox="1"/>
          <p:nvPr/>
        </p:nvSpPr>
        <p:spPr>
          <a:xfrm>
            <a:off x="559544" y="5998108"/>
            <a:ext cx="1107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8"/>
              </a:rPr>
              <a:t>https://www.who.int/emergencies/diseases/novel-coronavirus-2019/technical-guidance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9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8DDC8-B7C1-2E47-8BE8-ABD84DE912CD}"/>
              </a:ext>
            </a:extLst>
          </p:cNvPr>
          <p:cNvSpPr txBox="1"/>
          <p:nvPr/>
        </p:nvSpPr>
        <p:spPr>
          <a:xfrm>
            <a:off x="118268" y="1833246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NIH webpage of resources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C4DBE-886A-2F4A-9672-977EB1934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69" y="53043"/>
            <a:ext cx="4866142" cy="550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1EACC4-C652-6D42-9ABB-513788D623DB}"/>
              </a:ext>
            </a:extLst>
          </p:cNvPr>
          <p:cNvSpPr txBox="1"/>
          <p:nvPr/>
        </p:nvSpPr>
        <p:spPr>
          <a:xfrm>
            <a:off x="3485083" y="719082"/>
            <a:ext cx="6152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COVID-19 Resources Continued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B098DD-26C8-D84F-8D19-133949BF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05" y="2105513"/>
            <a:ext cx="12239654" cy="458139"/>
          </a:xfrm>
        </p:spPr>
        <p:txBody>
          <a:bodyPr wrap="square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hlinkClick r:id="rId3"/>
              </a:rPr>
              <a:t>https://www.nih.gov/health-information/coronavirus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5D0C51A-44AF-B348-946D-68447330B623}"/>
              </a:ext>
            </a:extLst>
          </p:cNvPr>
          <p:cNvSpPr txBox="1">
            <a:spLocks/>
          </p:cNvSpPr>
          <p:nvPr/>
        </p:nvSpPr>
        <p:spPr>
          <a:xfrm>
            <a:off x="118268" y="1328748"/>
            <a:ext cx="7257891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National </a:t>
            </a:r>
            <a:r>
              <a:rPr lang="en-US" sz="2200" u="sng" dirty="0" err="1">
                <a:solidFill>
                  <a:schemeClr val="accent2"/>
                </a:solidFill>
              </a:rPr>
              <a:t>Institututes</a:t>
            </a:r>
            <a:r>
              <a:rPr lang="en-US" sz="2200" u="sng" dirty="0">
                <a:solidFill>
                  <a:schemeClr val="accent2"/>
                </a:solidFill>
              </a:rPr>
              <a:t> of Health (NIH)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D86478-ABDA-7F47-BEBC-72CB831A5954}"/>
              </a:ext>
            </a:extLst>
          </p:cNvPr>
          <p:cNvSpPr txBox="1"/>
          <p:nvPr/>
        </p:nvSpPr>
        <p:spPr>
          <a:xfrm>
            <a:off x="441705" y="2692500"/>
            <a:ext cx="577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https://www.nih.gov/health-information/coronavirus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751A67-6F5A-6B4E-B679-D262897D126B}"/>
              </a:ext>
            </a:extLst>
          </p:cNvPr>
          <p:cNvSpPr txBox="1"/>
          <p:nvPr/>
        </p:nvSpPr>
        <p:spPr>
          <a:xfrm>
            <a:off x="147874" y="3699352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accent2"/>
                </a:solidFill>
              </a:rPr>
              <a:t>-</a:t>
            </a:r>
            <a:r>
              <a:rPr lang="en-US" sz="2200" dirty="0"/>
              <a:t> </a:t>
            </a:r>
            <a:r>
              <a:rPr lang="en-US" dirty="0"/>
              <a:t>COVID-19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17727-C200-6C49-9B97-A01B45366D0D}"/>
              </a:ext>
            </a:extLst>
          </p:cNvPr>
          <p:cNvSpPr txBox="1"/>
          <p:nvPr/>
        </p:nvSpPr>
        <p:spPr>
          <a:xfrm>
            <a:off x="441705" y="3987014"/>
            <a:ext cx="106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https://www.nfid.org/infectious-diseases/coronaviruses/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4B7D1-B2AA-1C48-91AE-7BEEE4CF90AD}"/>
              </a:ext>
            </a:extLst>
          </p:cNvPr>
          <p:cNvSpPr txBox="1"/>
          <p:nvPr/>
        </p:nvSpPr>
        <p:spPr>
          <a:xfrm>
            <a:off x="147874" y="2487806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NIH guide for healthcare professionals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BB1B46C-75AF-F646-AF2F-744517BEB946}"/>
              </a:ext>
            </a:extLst>
          </p:cNvPr>
          <p:cNvSpPr txBox="1">
            <a:spLocks/>
          </p:cNvSpPr>
          <p:nvPr/>
        </p:nvSpPr>
        <p:spPr>
          <a:xfrm>
            <a:off x="147874" y="3190680"/>
            <a:ext cx="8203646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National Foundation for Infectious Diseases (NFID)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E33E0AD-1DCF-454E-AFFE-D08BF3094D90}"/>
              </a:ext>
            </a:extLst>
          </p:cNvPr>
          <p:cNvSpPr txBox="1">
            <a:spLocks/>
          </p:cNvSpPr>
          <p:nvPr/>
        </p:nvSpPr>
        <p:spPr>
          <a:xfrm>
            <a:off x="147874" y="4426654"/>
            <a:ext cx="8203646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Tulsa Health Department (THD)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22A33-E04B-4F41-9BF9-125A06B97753}"/>
              </a:ext>
            </a:extLst>
          </p:cNvPr>
          <p:cNvSpPr txBox="1"/>
          <p:nvPr/>
        </p:nvSpPr>
        <p:spPr>
          <a:xfrm>
            <a:off x="441705" y="5246928"/>
            <a:ext cx="99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https://www.tulsa-health.org/COVID19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5A3942-9463-EC40-9D49-0C34A39CF71E}"/>
              </a:ext>
            </a:extLst>
          </p:cNvPr>
          <p:cNvSpPr txBox="1"/>
          <p:nvPr/>
        </p:nvSpPr>
        <p:spPr>
          <a:xfrm>
            <a:off x="147874" y="4989309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Tulsa COVID-19 case demographics </a:t>
            </a:r>
          </a:p>
        </p:txBody>
      </p:sp>
    </p:spTree>
    <p:extLst>
      <p:ext uri="{BB962C8B-B14F-4D97-AF65-F5344CB8AC3E}">
        <p14:creationId xmlns:p14="http://schemas.microsoft.com/office/powerpoint/2010/main" val="177059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C4DBE-886A-2F4A-9672-977EB1934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69" y="53043"/>
            <a:ext cx="4866142" cy="550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1EACC4-C652-6D42-9ABB-513788D623DB}"/>
              </a:ext>
            </a:extLst>
          </p:cNvPr>
          <p:cNvSpPr txBox="1"/>
          <p:nvPr/>
        </p:nvSpPr>
        <p:spPr>
          <a:xfrm>
            <a:off x="3485083" y="719082"/>
            <a:ext cx="6152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COVID-19 Resources Continued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B098DD-26C8-D84F-8D19-133949BF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05" y="2105513"/>
            <a:ext cx="12239654" cy="458139"/>
          </a:xfrm>
        </p:spPr>
        <p:txBody>
          <a:bodyPr wrap="square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hlinkClick r:id="rId3"/>
              </a:rPr>
              <a:t>https://www.nih.gov/health-information/coronavirus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5D0C51A-44AF-B348-946D-68447330B623}"/>
              </a:ext>
            </a:extLst>
          </p:cNvPr>
          <p:cNvSpPr txBox="1">
            <a:spLocks/>
          </p:cNvSpPr>
          <p:nvPr/>
        </p:nvSpPr>
        <p:spPr>
          <a:xfrm>
            <a:off x="118268" y="1328748"/>
            <a:ext cx="7257891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National </a:t>
            </a:r>
            <a:r>
              <a:rPr lang="en-US" sz="2200" u="sng" dirty="0" err="1">
                <a:solidFill>
                  <a:schemeClr val="accent2"/>
                </a:solidFill>
              </a:rPr>
              <a:t>Institututes</a:t>
            </a:r>
            <a:r>
              <a:rPr lang="en-US" sz="2200" u="sng" dirty="0">
                <a:solidFill>
                  <a:schemeClr val="accent2"/>
                </a:solidFill>
              </a:rPr>
              <a:t> of Health (NIH)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D86478-ABDA-7F47-BEBC-72CB831A5954}"/>
              </a:ext>
            </a:extLst>
          </p:cNvPr>
          <p:cNvSpPr txBox="1"/>
          <p:nvPr/>
        </p:nvSpPr>
        <p:spPr>
          <a:xfrm>
            <a:off x="441705" y="2692500"/>
            <a:ext cx="577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https://www.nih.gov/health-information/coronavirus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17727-C200-6C49-9B97-A01B45366D0D}"/>
              </a:ext>
            </a:extLst>
          </p:cNvPr>
          <p:cNvSpPr txBox="1"/>
          <p:nvPr/>
        </p:nvSpPr>
        <p:spPr>
          <a:xfrm>
            <a:off x="441705" y="3987014"/>
            <a:ext cx="106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https://www.nfid.org/infectious-diseases/coronaviruses/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4B7D1-B2AA-1C48-91AE-7BEEE4CF90AD}"/>
              </a:ext>
            </a:extLst>
          </p:cNvPr>
          <p:cNvSpPr txBox="1"/>
          <p:nvPr/>
        </p:nvSpPr>
        <p:spPr>
          <a:xfrm>
            <a:off x="147874" y="2487806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NIH guide for healthcare professionals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BB1B46C-75AF-F646-AF2F-744517BEB946}"/>
              </a:ext>
            </a:extLst>
          </p:cNvPr>
          <p:cNvSpPr txBox="1">
            <a:spLocks/>
          </p:cNvSpPr>
          <p:nvPr/>
        </p:nvSpPr>
        <p:spPr>
          <a:xfrm>
            <a:off x="147874" y="3190680"/>
            <a:ext cx="8203646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National Foundation for Infectious Diseases (NFID)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E33E0AD-1DCF-454E-AFFE-D08BF3094D90}"/>
              </a:ext>
            </a:extLst>
          </p:cNvPr>
          <p:cNvSpPr txBox="1">
            <a:spLocks/>
          </p:cNvSpPr>
          <p:nvPr/>
        </p:nvSpPr>
        <p:spPr>
          <a:xfrm>
            <a:off x="147874" y="4426654"/>
            <a:ext cx="8203646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u="sng" dirty="0">
                <a:solidFill>
                  <a:schemeClr val="accent2"/>
                </a:solidFill>
              </a:rPr>
              <a:t>Tulsa Health Department (THD)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22A33-E04B-4F41-9BF9-125A06B97753}"/>
              </a:ext>
            </a:extLst>
          </p:cNvPr>
          <p:cNvSpPr txBox="1"/>
          <p:nvPr/>
        </p:nvSpPr>
        <p:spPr>
          <a:xfrm>
            <a:off x="441705" y="5246928"/>
            <a:ext cx="99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https://www.tulsa-health.org/COVID19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5A3942-9463-EC40-9D49-0C34A39CF71E}"/>
              </a:ext>
            </a:extLst>
          </p:cNvPr>
          <p:cNvSpPr txBox="1"/>
          <p:nvPr/>
        </p:nvSpPr>
        <p:spPr>
          <a:xfrm>
            <a:off x="147874" y="4989309"/>
            <a:ext cx="11580358" cy="47232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Tulsa COVID-19 case demographics 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058D7DE-1DEB-E548-B498-DB2A1B40F7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35525" y="629909"/>
            <a:ext cx="9578783" cy="622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9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CA72E-7D99-B349-98A9-C2C023427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89" y="3735436"/>
            <a:ext cx="634274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Centers for Disease Control (CDC) </a:t>
            </a:r>
            <a:r>
              <a:rPr lang="en-US" sz="22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COVID-19 Resources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8B2F6E-B057-6440-9E31-D5C60AB9DC73}"/>
              </a:ext>
            </a:extLst>
          </p:cNvPr>
          <p:cNvSpPr txBox="1"/>
          <p:nvPr/>
        </p:nvSpPr>
        <p:spPr>
          <a:xfrm>
            <a:off x="496658" y="2974742"/>
            <a:ext cx="10823576" cy="74483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hlinkClick r:id="rId2"/>
              </a:rPr>
              <a:t>https://www.tulsa-health.org/sites/default/files/2020-03/20078OC%20-%20Coronavirus%20Guidance%20for%20Colleges%20and%20Universities-FINAL.pdf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8DDC8-B7C1-2E47-8BE8-ABD84DE912CD}"/>
              </a:ext>
            </a:extLst>
          </p:cNvPr>
          <p:cNvSpPr txBox="1"/>
          <p:nvPr/>
        </p:nvSpPr>
        <p:spPr>
          <a:xfrm>
            <a:off x="118269" y="1801996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accent2"/>
                </a:solidFill>
              </a:rPr>
              <a:t>-</a:t>
            </a:r>
            <a:r>
              <a:rPr lang="en-US" sz="2200" dirty="0"/>
              <a:t> </a:t>
            </a:r>
            <a:r>
              <a:rPr lang="en-US" dirty="0"/>
              <a:t>OSDH guide for childcare programs, schools, to prevent transmission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8094FC-277D-B34F-A85E-F87F02E3EB7D}"/>
              </a:ext>
            </a:extLst>
          </p:cNvPr>
          <p:cNvSpPr txBox="1"/>
          <p:nvPr/>
        </p:nvSpPr>
        <p:spPr>
          <a:xfrm>
            <a:off x="118269" y="2553982"/>
            <a:ext cx="11379313" cy="568582"/>
          </a:xfrm>
          <a:prstGeom prst="rect">
            <a:avLst/>
          </a:prstGeom>
          <a:noFill/>
        </p:spPr>
        <p:txBody>
          <a:bodyPr wrap="square" rtlCol="0" anchor="t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OSDH guide adapted from the CDC (Centers for Disease Control) for US Institutions of Higher Ed. For Administrators of Colleges and Universities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C4DBE-886A-2F4A-9672-977EB1934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" y="53043"/>
            <a:ext cx="4866142" cy="550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1EACC4-C652-6D42-9ABB-513788D623DB}"/>
              </a:ext>
            </a:extLst>
          </p:cNvPr>
          <p:cNvSpPr txBox="1"/>
          <p:nvPr/>
        </p:nvSpPr>
        <p:spPr>
          <a:xfrm>
            <a:off x="3107189" y="708331"/>
            <a:ext cx="56025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COVID-19 Resources for Education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B098DD-26C8-D84F-8D19-133949BF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373" y="2130905"/>
            <a:ext cx="11188473" cy="359553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hlinkClick r:id="rId4"/>
              </a:rPr>
              <a:t>https://www.tulsa-health.org/sites/default/files/2020-03/031620_Schools_Childcare_Guidance_ENG.pdf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5D0C51A-44AF-B348-946D-68447330B623}"/>
              </a:ext>
            </a:extLst>
          </p:cNvPr>
          <p:cNvSpPr txBox="1">
            <a:spLocks/>
          </p:cNvSpPr>
          <p:nvPr/>
        </p:nvSpPr>
        <p:spPr>
          <a:xfrm>
            <a:off x="118269" y="1274637"/>
            <a:ext cx="7864588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200" u="sng" dirty="0">
                <a:solidFill>
                  <a:schemeClr val="accent2"/>
                </a:solidFill>
              </a:rPr>
              <a:t>Oklahoma State Department of Health (OSDH) </a:t>
            </a:r>
            <a:r>
              <a:rPr lang="en-US" sz="2200" b="1" u="sng" dirty="0">
                <a:solidFill>
                  <a:schemeClr val="accent2"/>
                </a:solidFill>
              </a:rPr>
              <a:t>COVID-19 Resources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76C2A3-F01E-C943-AA7A-6ACE81E7A08D}"/>
              </a:ext>
            </a:extLst>
          </p:cNvPr>
          <p:cNvSpPr txBox="1"/>
          <p:nvPr/>
        </p:nvSpPr>
        <p:spPr>
          <a:xfrm>
            <a:off x="118267" y="4316593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guide for schools and childcare programs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B4B210-7E66-5246-B021-8F993408D6E2}"/>
              </a:ext>
            </a:extLst>
          </p:cNvPr>
          <p:cNvSpPr txBox="1"/>
          <p:nvPr/>
        </p:nvSpPr>
        <p:spPr>
          <a:xfrm>
            <a:off x="118267" y="4947763"/>
            <a:ext cx="11580358" cy="543176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-</a:t>
            </a:r>
            <a:r>
              <a:rPr lang="en-US" dirty="0"/>
              <a:t> CDC guide for K-12 schools and administrators of private and public childcare programs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EB26C5-BAC4-AD46-9D1A-09ADA14E8986}"/>
              </a:ext>
            </a:extLst>
          </p:cNvPr>
          <p:cNvSpPr txBox="1"/>
          <p:nvPr/>
        </p:nvSpPr>
        <p:spPr>
          <a:xfrm>
            <a:off x="493375" y="4551527"/>
            <a:ext cx="1019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https://www.cdc.gov/coronavirus/2019-ncov/community/schools-childcare/index.html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83A16C-1F81-324A-AC82-872D865FFDD9}"/>
              </a:ext>
            </a:extLst>
          </p:cNvPr>
          <p:cNvSpPr txBox="1"/>
          <p:nvPr/>
        </p:nvSpPr>
        <p:spPr>
          <a:xfrm>
            <a:off x="493373" y="5176381"/>
            <a:ext cx="9799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6"/>
              </a:rPr>
              <a:t>https://www.cdc.gov/coronavirus/2019-ncov/community/schools-childcare/guidance-for-schools.html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2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386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Oklahoma State Department of Health (OSDH) COVID-19 Resources</vt:lpstr>
      <vt:lpstr>PowerPoint Presentation</vt:lpstr>
      <vt:lpstr>PowerPoint Presentation</vt:lpstr>
      <vt:lpstr>PowerPoint Presentation</vt:lpstr>
      <vt:lpstr>Centers for Disease Control (CDC) COVID-19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Oklahoma State Department of Health (OSDH) COVID-19 Resources</dc:title>
  <dc:creator>Smith, Marcie</dc:creator>
  <cp:lastModifiedBy>Goodson, Jade</cp:lastModifiedBy>
  <cp:revision>20</cp:revision>
  <dcterms:created xsi:type="dcterms:W3CDTF">2020-03-19T20:13:17Z</dcterms:created>
  <dcterms:modified xsi:type="dcterms:W3CDTF">2020-03-23T13:11:52Z</dcterms:modified>
</cp:coreProperties>
</file>